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0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60" r:id="rId4"/>
    <p:sldId id="261" r:id="rId5"/>
    <p:sldId id="262" r:id="rId6"/>
    <p:sldId id="264" r:id="rId7"/>
    <p:sldId id="285" r:id="rId8"/>
    <p:sldId id="266" r:id="rId9"/>
    <p:sldId id="267" r:id="rId10"/>
    <p:sldId id="269" r:id="rId11"/>
    <p:sldId id="270" r:id="rId12"/>
    <p:sldId id="271" r:id="rId13"/>
    <p:sldId id="287" r:id="rId14"/>
    <p:sldId id="288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6" r:id="rId2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29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984" y="102"/>
      </p:cViewPr>
      <p:guideLst>
        <p:guide orient="horz" pos="1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1390" cy="367143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7637" y="0"/>
            <a:ext cx="4161390" cy="367143"/>
          </a:xfrm>
          <a:prstGeom prst="rect">
            <a:avLst/>
          </a:prstGeom>
        </p:spPr>
        <p:txBody>
          <a:bodyPr vert="horz" lIns="95207" tIns="47604" rIns="95207" bIns="47604" rtlCol="0"/>
          <a:lstStyle>
            <a:lvl1pPr algn="r">
              <a:defRPr sz="1200"/>
            </a:lvl1pPr>
          </a:lstStyle>
          <a:p>
            <a:fld id="{CA7A33DD-0C20-4CA2-A8D0-D35B164C7106}" type="datetimeFigureOut">
              <a:rPr lang="en-US" smtClean="0"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058"/>
            <a:ext cx="4161390" cy="367143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7637" y="6948058"/>
            <a:ext cx="4161390" cy="367143"/>
          </a:xfrm>
          <a:prstGeom prst="rect">
            <a:avLst/>
          </a:prstGeom>
        </p:spPr>
        <p:txBody>
          <a:bodyPr vert="horz" lIns="95207" tIns="47604" rIns="95207" bIns="47604" rtlCol="0" anchor="b"/>
          <a:lstStyle>
            <a:lvl1pPr algn="r">
              <a:defRPr sz="1200"/>
            </a:lvl1pPr>
          </a:lstStyle>
          <a:p>
            <a:fld id="{FE900E6D-BAC5-4D12-B9A5-D20414D1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33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1390" cy="365886"/>
          </a:xfrm>
          <a:prstGeom prst="rect">
            <a:avLst/>
          </a:prstGeom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7637" y="1"/>
            <a:ext cx="4161390" cy="365886"/>
          </a:xfrm>
          <a:prstGeom prst="rect">
            <a:avLst/>
          </a:prstGeom>
        </p:spPr>
        <p:txBody>
          <a:bodyPr vert="horz" wrap="square" lIns="96655" tIns="48327" rIns="96655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4D2C1B-E9AB-4223-9BB0-0C9576C4FED7}" type="datetimeFigureOut">
              <a:rPr lang="en-US" altLang="en-US"/>
              <a:pPr>
                <a:defRPr/>
              </a:pPr>
              <a:t>11/2/2015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8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7" rIns="96655" bIns="48327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990" y="3475285"/>
            <a:ext cx="7679221" cy="3291715"/>
          </a:xfrm>
          <a:prstGeom prst="rect">
            <a:avLst/>
          </a:prstGeom>
        </p:spPr>
        <p:txBody>
          <a:bodyPr vert="horz" lIns="96655" tIns="48327" rIns="96655" bIns="4832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948058"/>
            <a:ext cx="4161390" cy="365886"/>
          </a:xfrm>
          <a:prstGeom prst="rect">
            <a:avLst/>
          </a:prstGeom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7637" y="6948058"/>
            <a:ext cx="4161390" cy="365886"/>
          </a:xfrm>
          <a:prstGeom prst="rect">
            <a:avLst/>
          </a:prstGeom>
        </p:spPr>
        <p:txBody>
          <a:bodyPr vert="horz" wrap="square" lIns="96655" tIns="48327" rIns="96655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A98CE3A-55AF-4974-9FD7-C7F77A174F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333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73560" indent="-29752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90092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66128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42165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18202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94238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70275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46311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6E40B8C8-73D0-47AA-8321-AFB433A74844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7850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73560" indent="-29752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90092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66128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42165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18202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94238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70275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46311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BA62205-1FE0-4E3E-9E37-7321E7605F68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7407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73560" indent="-297523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90092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66128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142165" indent="-238018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618202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94238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570275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4046311" indent="-2380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6720D93-5538-4D74-A167-C17BD4FFF665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13410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54" indent="-295871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6786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62822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8859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14896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90932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66969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43006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6B10CA-9191-4F6E-A637-BE1EC75C9E8F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00088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54" indent="-295871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6786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62822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8859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14896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90932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66969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43006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E27071-3E5E-4711-90CB-97BA9E4EDC02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2113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54" indent="-295871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6786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62822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8859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14896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90932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66969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43006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CCC418-D231-4183-A5E4-90FB647CDF3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3490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0254" indent="-295871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6786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62822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38859" indent="-236366" defTabSz="968602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14896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90932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66969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43006" indent="-236366" defTabSz="96860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E32B80-8D29-400B-85CA-5944D839AEAE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7675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48767" eaLnBrk="1" hangingPunct="1">
              <a:spcBef>
                <a:spcPct val="0"/>
              </a:spcBef>
            </a:pPr>
            <a:r>
              <a:rPr lang="en-US" altLang="en-US" b="1" smtClean="0"/>
              <a:t>Previously MIS and Prep Use forms were used, but Diary is more convenient.</a:t>
            </a:r>
          </a:p>
          <a:p>
            <a:pPr defTabSz="948767"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85130" indent="-300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20662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90922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73571" indent="-241324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4960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125644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601681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077717" indent="-241324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1FF109-10B5-43B1-8A62-861ECC795DF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68922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Gradient BG_3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0180"/>
            <a:ext cx="7924800" cy="17526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400" b="1" i="0" baseline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7620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4000" b="0" i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5874065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kern="0" cap="small" spc="0" baseline="0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Tax-Aide</a:t>
            </a:r>
            <a:endParaRPr lang="en-US" sz="2000" b="1" kern="0" cap="small" spc="0" baseline="0" dirty="0">
              <a:solidFill>
                <a:schemeClr val="bg1"/>
              </a:solidFill>
              <a:latin typeface="+mn-lt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0263147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C3CFF850-B025-4603-956B-F5AB133079E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Title Placeholder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60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36DC1-EDED-4D49-9E68-EABCE761E7F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" name="Title Placeholder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609600" y="1676400"/>
            <a:ext cx="7924800" cy="4267200"/>
          </a:xfrm>
        </p:spPr>
        <p:txBody>
          <a:bodyPr/>
          <a:lstStyle>
            <a:lvl1pPr marL="342900" indent="-342900">
              <a:spcBef>
                <a:spcPts val="2400"/>
              </a:spcBef>
              <a:buSzPct val="115000"/>
              <a:buFont typeface="Calibri" panose="020F0502020204030204" pitchFamily="34" charset="0"/>
              <a:buChar char="•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496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2BC25-0BB7-48EB-B9D5-814B9E6299F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609600" y="1676400"/>
            <a:ext cx="3840480" cy="4289425"/>
          </a:xfrm>
        </p:spPr>
        <p:txBody>
          <a:bodyPr>
            <a:normAutofit/>
          </a:bodyPr>
          <a:lstStyle>
            <a:lvl1pPr marL="228600" indent="-228600">
              <a:defRPr sz="2800"/>
            </a:lvl1pPr>
            <a:lvl2pPr marL="571500" indent="-228600">
              <a:defRPr sz="2400"/>
            </a:lvl2pPr>
            <a:lvl3pPr marL="914400" indent="-228600">
              <a:buSzPct val="70000"/>
              <a:buFont typeface="Calibri" panose="020F0502020204030204" pitchFamily="34" charset="0"/>
              <a:buChar char="●"/>
              <a:defRPr sz="2000"/>
            </a:lvl3pPr>
            <a:lvl4pPr marL="1257300" indent="-228600">
              <a:buFont typeface="Wingdings" panose="05000000000000000000" pitchFamily="2" charset="2"/>
              <a:buChar char="§"/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5"/>
          </p:nvPr>
        </p:nvSpPr>
        <p:spPr>
          <a:xfrm>
            <a:off x="4693920" y="1676400"/>
            <a:ext cx="3840480" cy="4289425"/>
          </a:xfrm>
        </p:spPr>
        <p:txBody>
          <a:bodyPr>
            <a:normAutofit/>
          </a:bodyPr>
          <a:lstStyle>
            <a:lvl1pPr marL="228600" indent="-228600">
              <a:defRPr sz="2800"/>
            </a:lvl1pPr>
            <a:lvl2pPr marL="571500" indent="-228600">
              <a:defRPr sz="2400"/>
            </a:lvl2pPr>
            <a:lvl3pPr marL="914400" indent="-228600">
              <a:buSzPct val="70000"/>
              <a:buFont typeface="Calibri" panose="020F0502020204030204" pitchFamily="34" charset="0"/>
              <a:buChar char="●"/>
              <a:defRPr sz="2000"/>
            </a:lvl3pPr>
            <a:lvl4pPr marL="1257300" indent="-228600">
              <a:buFont typeface="Wingdings" panose="05000000000000000000" pitchFamily="2" charset="2"/>
              <a:buChar char="§"/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566045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ti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4A8B0-F38A-4296-A0CC-EEB54A6799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53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64531-2068-495A-B430-1A7B751099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10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718"/>
            <a:ext cx="3840480" cy="639762"/>
          </a:xfrm>
        </p:spPr>
        <p:txBody>
          <a:bodyPr anchor="ctr">
            <a:noAutofit/>
          </a:bodyPr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327592"/>
            <a:ext cx="3840480" cy="3649345"/>
          </a:xfrm>
        </p:spPr>
        <p:txBody>
          <a:bodyPr/>
          <a:lstStyle>
            <a:lvl1pPr marL="228600" indent="-228600">
              <a:defRPr sz="2400"/>
            </a:lvl1pPr>
            <a:lvl2pPr marL="571500" indent="-228600">
              <a:tabLst/>
              <a:defRPr sz="2000"/>
            </a:lvl2pPr>
            <a:lvl3pPr marL="914400" indent="-228600">
              <a:buClrTx/>
              <a:buSzPct val="70000"/>
              <a:buFont typeface="Calibri" panose="020F0502020204030204" pitchFamily="34" charset="0"/>
              <a:buChar char="●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6300" y="1676718"/>
            <a:ext cx="3840480" cy="639762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2400" b="1" smtClean="0">
                <a:solidFill>
                  <a:schemeClr val="tx2"/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4686300" y="2316480"/>
            <a:ext cx="3840480" cy="3649345"/>
          </a:xfrm>
        </p:spPr>
        <p:txBody>
          <a:bodyPr/>
          <a:lstStyle>
            <a:lvl1pPr marL="228600" indent="-228600">
              <a:defRPr sz="2400"/>
            </a:lvl1pPr>
            <a:lvl2pPr marL="571500" indent="-228600">
              <a:tabLst/>
              <a:defRPr sz="2000"/>
            </a:lvl2pPr>
            <a:lvl3pPr marL="914400" indent="-228600">
              <a:buClrTx/>
              <a:buSzPct val="70000"/>
              <a:buFont typeface="Calibri" panose="020F0502020204030204" pitchFamily="34" charset="0"/>
              <a:buChar char="●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88269-868C-4656-978B-70D82C81317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069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09600" y="1675738"/>
            <a:ext cx="7924800" cy="198120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609600" y="3893820"/>
            <a:ext cx="79248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4FEF-6E0A-404E-B187-7B64FCED749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382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jec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09600" y="3984625"/>
            <a:ext cx="7924800" cy="1981200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56AEF-1FFD-4056-B585-20445F1BC9C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073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315200" cy="2593975"/>
          </a:xfrm>
        </p:spPr>
        <p:txBody>
          <a:bodyPr anchor="ctr" anchorCtr="0"/>
          <a:lstStyle>
            <a:lvl1pPr>
              <a:defRPr sz="60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038600"/>
            <a:ext cx="6233160" cy="1066800"/>
          </a:xfrm>
        </p:spPr>
        <p:txBody>
          <a:bodyPr anchor="t">
            <a:noAutofit/>
          </a:bodyPr>
          <a:lstStyle>
            <a:lvl1pPr marL="0" indent="0" algn="l">
              <a:buNone/>
              <a:defRPr sz="4400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C3986614-BABC-4F82-A3BC-227BDA75551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88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AARPF_wave_logo.png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572087" y="5676965"/>
            <a:ext cx="4571913" cy="118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314541"/>
            <a:ext cx="304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E4E4A8B0-F38A-4296-A0CC-EEB54A67997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609687" y="1676400"/>
            <a:ext cx="7924713" cy="4289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1454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312827" y="6337586"/>
            <a:ext cx="7858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kern="0" cap="small" spc="0" baseline="0" dirty="0" smtClean="0">
                <a:solidFill>
                  <a:srgbClr val="EE2E24"/>
                </a:solidFill>
                <a:latin typeface="+mn-lt"/>
                <a:cs typeface="Arial" panose="020B0604020202020204" pitchFamily="34" charset="0"/>
              </a:rPr>
              <a:t>Tax-Aide</a:t>
            </a:r>
            <a:endParaRPr lang="en-US" sz="1100" b="1" kern="0" cap="small" spc="0" baseline="0" dirty="0">
              <a:solidFill>
                <a:srgbClr val="EE2E24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99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C00000"/>
          </a:solidFill>
          <a:latin typeface="Calibri" panose="020F050202020403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ts val="1800"/>
        </a:spcBef>
        <a:spcAft>
          <a:spcPct val="0"/>
        </a:spcAft>
        <a:buClr>
          <a:schemeClr val="accent2">
            <a:lumMod val="50000"/>
          </a:schemeClr>
        </a:buClr>
        <a:buSzPct val="90000"/>
        <a:buFont typeface="Wingdings 2" panose="05020102010507070707" pitchFamily="18" charset="2"/>
        <a:buChar char=""/>
        <a:defRPr sz="32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ts val="1200"/>
        </a:spcBef>
        <a:spcAft>
          <a:spcPct val="0"/>
        </a:spcAft>
        <a:buClr>
          <a:schemeClr val="accent5">
            <a:lumMod val="50000"/>
          </a:schemeClr>
        </a:buClr>
        <a:buSzPct val="85000"/>
        <a:buFont typeface="Wingdings 2" panose="05020102010507070707" pitchFamily="18" charset="2"/>
        <a:buChar char=""/>
        <a:defRPr sz="28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2pPr>
      <a:lvl3pPr marL="1200150" indent="-285750" algn="l" rtl="0" eaLnBrk="1" fontAlgn="base" hangingPunct="1">
        <a:spcBef>
          <a:spcPts val="600"/>
        </a:spcBef>
        <a:spcAft>
          <a:spcPct val="0"/>
        </a:spcAft>
        <a:buClr>
          <a:schemeClr val="accent6">
            <a:lumMod val="50000"/>
          </a:schemeClr>
        </a:buClr>
        <a:buSzPct val="75000"/>
        <a:buFont typeface="Wingdings" panose="05000000000000000000" pitchFamily="2" charset="2"/>
        <a:buChar char="®"/>
        <a:defRPr sz="24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24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2400" b="1" kern="1200">
          <a:solidFill>
            <a:schemeClr val="bg2">
              <a:lumMod val="10000"/>
            </a:schemeClr>
          </a:solidFill>
          <a:latin typeface="Calibri" panose="020F050202020403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 bwMode="auto"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ERO/Transmitter Training</a:t>
            </a:r>
          </a:p>
        </p:txBody>
      </p:sp>
      <p:sp>
        <p:nvSpPr>
          <p:cNvPr id="11267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1D314E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6" descr="AARP Log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/>
          </a:p>
        </p:txBody>
      </p:sp>
      <p:sp>
        <p:nvSpPr>
          <p:cNvPr id="2560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3A329A3-DF22-4F09-91CD-8E29A3649BCD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ERO Tracking Log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E6E0EAD-7AC1-43EC-B648-0A66660A084D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Return Stage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Helpful in tracking return status</a:t>
            </a:r>
          </a:p>
          <a:p>
            <a:r>
              <a:rPr lang="en-US" altLang="en-US" smtClean="0"/>
              <a:t>Helpful in keeping the ERO/Transmitter informed on status of each return</a:t>
            </a:r>
          </a:p>
          <a:p>
            <a:r>
              <a:rPr lang="en-US" altLang="en-US" smtClean="0"/>
              <a:t>All volunteers can update Return Stage each time a return is changed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79B9112A-579D-470E-93FF-6F7BFE1439EE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84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Site Paperless ERO Tracking</a:t>
            </a:r>
            <a:endParaRPr lang="en-US" dirty="0" smtClean="0"/>
          </a:p>
        </p:txBody>
      </p:sp>
      <p:sp>
        <p:nvSpPr>
          <p:cNvPr id="18435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Efile tracking can be paperless using TWO [All Returns]</a:t>
            </a:r>
          </a:p>
          <a:p>
            <a:r>
              <a:rPr lang="en-US" altLang="en-US" smtClean="0"/>
              <a:t>Can sort by[TIN][NAME][US e-File][State e-File][Stage] [Date][Username]</a:t>
            </a:r>
          </a:p>
          <a:p>
            <a:r>
              <a:rPr lang="en-US" altLang="en-US" smtClean="0"/>
              <a:t>When return prepared, Quality Reviewed, e-Files created and Return Stage set, information shown in [Active Return] </a:t>
            </a:r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8EE10DE-06CE-4909-80E1-5167A3775155}" type="slidenum">
              <a:rPr lang="en-US" altLang="en-US" smtClean="0">
                <a:solidFill>
                  <a:srgbClr val="474B78"/>
                </a:solidFill>
              </a:rPr>
              <a:pPr/>
              <a:t>13</a:t>
            </a:fld>
            <a:endParaRPr lang="en-US" altLang="en-US" smtClean="0">
              <a:solidFill>
                <a:srgbClr val="474B78"/>
              </a:solidFill>
            </a:endParaRPr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Return Diary Information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dirty="0" smtClean="0"/>
              <a:t>Taxpayer Diary key for communication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Used to record information about returns (and taxpayers)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Select [Taxpayer Diary] in return and enter relevant information. 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Icon by TIN on ribbons can be selected to access information. Additional information can be added.</a:t>
            </a:r>
          </a:p>
          <a:p>
            <a:pPr>
              <a:lnSpc>
                <a:spcPct val="110000"/>
              </a:lnSpc>
              <a:defRPr/>
            </a:pPr>
            <a:r>
              <a:rPr lang="en-US" dirty="0" smtClean="0"/>
              <a:t>Note: Information carries over from previous year. Can delete information in the diary as needed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  <p:pic>
        <p:nvPicPr>
          <p:cNvPr id="30726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32397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/>
          </a:p>
        </p:txBody>
      </p:sp>
      <p:sp>
        <p:nvSpPr>
          <p:cNvPr id="3277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0696AB9F-1D4E-4817-9B68-2BAC82F6C0F5}" type="slidenum">
              <a:rPr lang="en-US" altLang="en-US" smtClean="0"/>
              <a:pPr/>
              <a:t>14</a:t>
            </a:fld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Diary Initiated In the Return</a:t>
            </a:r>
            <a:endParaRPr lang="en-US" dirty="0"/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6300" y="2635250"/>
            <a:ext cx="7391400" cy="11747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5943600" y="3124200"/>
            <a:ext cx="685800" cy="685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" y="1790700"/>
            <a:ext cx="797242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200" y="2654300"/>
            <a:ext cx="2209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1375" y="3044825"/>
            <a:ext cx="2209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3849688"/>
            <a:ext cx="2209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/>
          </a:p>
        </p:txBody>
      </p:sp>
      <p:sp>
        <p:nvSpPr>
          <p:cNvPr id="3380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83755117-C59E-4402-8ED8-2EB5022CEE85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204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TWO Diary Information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481013" y="2955925"/>
            <a:ext cx="457200" cy="4603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 smtClean="0">
              <a:solidFill>
                <a:srgbClr val="FFFFFF"/>
              </a:solidFill>
            </a:endParaRPr>
          </a:p>
        </p:txBody>
      </p:sp>
      <p:pic>
        <p:nvPicPr>
          <p:cNvPr id="338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4495800"/>
            <a:ext cx="463867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811213" y="3362325"/>
            <a:ext cx="423862" cy="114617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FDB0770-4C80-40D2-AB43-8130638BA3F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E-file Process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mtClean="0"/>
              <a:t>Quality Reviewer reviews return with taxpayer and explains that taxpayer is ultimately responsible for return</a:t>
            </a:r>
          </a:p>
          <a:p>
            <a:r>
              <a:rPr lang="en-US" smtClean="0"/>
              <a:t>Taxpayer(s) sign Form 8879</a:t>
            </a:r>
          </a:p>
          <a:p>
            <a:r>
              <a:rPr lang="en-US" smtClean="0"/>
              <a:t>E-file created and Return Stage set [Efile – Ready to File]</a:t>
            </a:r>
          </a:p>
          <a:p>
            <a:r>
              <a:rPr lang="en-US" smtClean="0"/>
              <a:t>Return submitted/transmitted after items 1 – 3 completed</a:t>
            </a:r>
          </a:p>
          <a:p>
            <a:r>
              <a:rPr lang="en-US" smtClean="0"/>
              <a:t>For rejects, correct mistakes and re-transmit</a:t>
            </a:r>
          </a:p>
          <a:p>
            <a:pPr lvl="1"/>
            <a:r>
              <a:rPr lang="en-US" smtClean="0"/>
              <a:t>If more info required from taxpayer, have original counselor, if available, contact taxpayer 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D335786-C511-43ED-B9DB-15E0CD0B1AA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Ensure All Intended E-file Returns Are Transmitted</a:t>
            </a: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Check Return Stage, set if necessary</a:t>
            </a:r>
          </a:p>
          <a:p>
            <a:pPr lvl="1"/>
            <a:r>
              <a:rPr lang="en-US" altLang="en-US" smtClean="0"/>
              <a:t>Active Returns Window in TWO</a:t>
            </a:r>
          </a:p>
          <a:p>
            <a:r>
              <a:rPr lang="en-US" altLang="en-US" smtClean="0"/>
              <a:t>Complete ERO Tracking Log to see that all completed returns are accounted for</a:t>
            </a:r>
          </a:p>
          <a:p>
            <a:r>
              <a:rPr lang="en-US" altLang="en-US" smtClean="0"/>
              <a:t>Or check Active Returns log </a:t>
            </a:r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F3318FDD-0904-4CB4-B2BE-9ECE01AC9E70}" type="slidenum">
              <a:rPr lang="en-US" altLang="en-US" smtClean="0"/>
              <a:pPr/>
              <a:t>18</a:t>
            </a:fld>
            <a:endParaRPr lang="en-US" altLang="en-US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Now Wait</a:t>
            </a:r>
            <a:endParaRPr lang="en-US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Federal and state acceptance estimated timeframes</a:t>
            </a:r>
          </a:p>
          <a:p>
            <a:pPr lvl="1"/>
            <a:r>
              <a:rPr lang="en-US" smtClean="0"/>
              <a:t>15 – 60 minutes – Federal returns</a:t>
            </a:r>
          </a:p>
          <a:p>
            <a:pPr lvl="1"/>
            <a:r>
              <a:rPr lang="en-US" smtClean="0"/>
              <a:t>Time varies for State returns</a:t>
            </a:r>
          </a:p>
          <a:p>
            <a:r>
              <a:rPr lang="en-US" smtClean="0"/>
              <a:t>Review acceptances/rejections – if using ERO Tracking Log, update</a:t>
            </a:r>
          </a:p>
          <a:p>
            <a:r>
              <a:rPr lang="en-US" smtClean="0"/>
              <a:t>Correct rejects</a:t>
            </a:r>
          </a:p>
          <a:p>
            <a:r>
              <a:rPr lang="en-US" smtClean="0"/>
              <a:t>Provide feedback to all counselors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EA71F01-91D0-4E20-AC19-0067D59F268B}" type="slidenum">
              <a:rPr lang="en-US" altLang="en-US" smtClean="0"/>
              <a:pPr/>
              <a:t>19</a:t>
            </a:fld>
            <a:endParaRPr lang="en-US" altLang="en-US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Returns</a:t>
            </a:r>
            <a:endParaRPr lang="en-US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State returns submitted together with federal are held until federal return is accepted. Can then transmit State – Preferred </a:t>
            </a:r>
          </a:p>
          <a:p>
            <a:r>
              <a:rPr lang="en-US" smtClean="0"/>
              <a:t>State returns can also be submitted on their own by checking [unlinked] on state return.</a:t>
            </a:r>
          </a:p>
          <a:p>
            <a:pPr lvl="1"/>
            <a:r>
              <a:rPr lang="en-US" smtClean="0"/>
              <a:t>Note: If state accepted and federal rejected may have to amend state return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B3E6A29-0532-4616-8072-0AC84C711096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Primary Duty</a:t>
            </a:r>
          </a:p>
          <a:p>
            <a:r>
              <a:rPr lang="en-US" altLang="en-US" smtClean="0"/>
              <a:t>Responsibilities</a:t>
            </a:r>
          </a:p>
          <a:p>
            <a:r>
              <a:rPr lang="en-US" altLang="en-US" smtClean="0"/>
              <a:t>Qualifications</a:t>
            </a:r>
          </a:p>
          <a:p>
            <a:r>
              <a:rPr lang="en-US" altLang="en-US" smtClean="0"/>
              <a:t>Efile Process</a:t>
            </a:r>
          </a:p>
          <a:p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911FE31C-769C-47E9-85A8-C32C0BDF1BB1}" type="slidenum">
              <a:rPr lang="en-US" altLang="en-US" smtClean="0"/>
              <a:pPr/>
              <a:t>20</a:t>
            </a:fld>
            <a:endParaRPr lang="en-US" altLang="en-US" smtClean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Return Was Rejected!</a:t>
            </a:r>
            <a:endParaRPr lang="en-US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Correct error</a:t>
            </a:r>
          </a:p>
          <a:p>
            <a:r>
              <a:rPr lang="en-US" altLang="en-US" smtClean="0"/>
              <a:t>New Form 8879 signatures needed if :</a:t>
            </a:r>
          </a:p>
          <a:p>
            <a:pPr lvl="1"/>
            <a:r>
              <a:rPr lang="en-US" altLang="en-US" smtClean="0"/>
              <a:t>SSN or name changed -OR-</a:t>
            </a:r>
          </a:p>
          <a:p>
            <a:pPr lvl="1"/>
            <a:r>
              <a:rPr lang="en-US" altLang="en-US" smtClean="0"/>
              <a:t>Change in total income or AGI is $50 or more -OR-</a:t>
            </a:r>
          </a:p>
          <a:p>
            <a:pPr lvl="1"/>
            <a:r>
              <a:rPr lang="en-US" altLang="en-US" smtClean="0"/>
              <a:t>Change in total tax, federal tax withheld, refund or amount due is more than $14 		</a:t>
            </a:r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9B9544B-EC85-4FC3-A7F3-0BC82E103CDD}" type="slidenum">
              <a:rPr lang="en-US" altLang="en-US" smtClean="0"/>
              <a:pPr/>
              <a:t>21</a:t>
            </a:fld>
            <a:endParaRPr lang="en-US" alt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Rejected Return (cont)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Advise taxpayer of change and provide a corrected copy </a:t>
            </a:r>
          </a:p>
          <a:p>
            <a:r>
              <a:rPr lang="en-US" altLang="en-US" smtClean="0"/>
              <a:t>If cannot be e-filed, convert to paper</a:t>
            </a:r>
          </a:p>
          <a:p>
            <a:pPr lvl="1"/>
            <a:r>
              <a:rPr lang="en-US" altLang="en-US" smtClean="0"/>
              <a:t>The taxpayer must mail the return</a:t>
            </a:r>
          </a:p>
          <a:p>
            <a:r>
              <a:rPr lang="en-US" altLang="en-US" smtClean="0"/>
              <a:t>Provide feedback to counselor, quality reviewer and LC					</a:t>
            </a:r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592D29DD-AC26-4016-AADA-281DB1DF97DF}" type="slidenum">
              <a:rPr lang="en-US" altLang="en-US" smtClean="0"/>
              <a:pPr/>
              <a:t>22</a:t>
            </a:fld>
            <a:endParaRPr lang="en-US" alt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 of Season Actions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Since returns will continue to be available to preparers, to protect taxpayer information:</a:t>
            </a:r>
          </a:p>
          <a:p>
            <a:pPr lvl="1"/>
            <a:r>
              <a:rPr lang="en-US" smtClean="0"/>
              <a:t>Move returns to the Admin user</a:t>
            </a:r>
          </a:p>
          <a:p>
            <a:pPr lvl="1"/>
            <a:r>
              <a:rPr lang="en-US" smtClean="0"/>
              <a:t>Change all users to return preparer. Exceptions</a:t>
            </a:r>
          </a:p>
          <a:p>
            <a:pPr lvl="2"/>
            <a:r>
              <a:rPr lang="en-US" smtClean="0"/>
              <a:t>Administrator</a:t>
            </a:r>
          </a:p>
          <a:p>
            <a:pPr lvl="2"/>
            <a:r>
              <a:rPr lang="en-US" smtClean="0"/>
              <a:t>Select Administrator user(s) as backup</a:t>
            </a:r>
          </a:p>
          <a:p>
            <a:pPr lvl="1"/>
            <a:r>
              <a:rPr lang="en-US" smtClean="0"/>
              <a:t>Deactivate counselors who will not be returning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2037ABD-A630-4D8A-A552-D286537EB3AE}" type="slidenum">
              <a:rPr lang="en-US" altLang="en-US" smtClean="0"/>
              <a:pPr/>
              <a:t>23</a:t>
            </a:fld>
            <a:endParaRPr lang="en-US" altLang="en-US" smtClean="0"/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End of Season Actions</a:t>
            </a:r>
            <a:endParaRPr lang="en-US" dirty="0" smtClean="0"/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Computers returned to custodian (AARP computers) and person receiving shipment (IRS computers)</a:t>
            </a:r>
          </a:p>
          <a:p>
            <a:r>
              <a:rPr lang="en-US" altLang="en-US" smtClean="0"/>
              <a:t>Person who received IRS shipment must</a:t>
            </a:r>
          </a:p>
          <a:p>
            <a:pPr lvl="1"/>
            <a:r>
              <a:rPr lang="en-US" altLang="en-US" smtClean="0"/>
              <a:t>Run WIPEDISK on computers</a:t>
            </a:r>
          </a:p>
          <a:p>
            <a:pPr lvl="1"/>
            <a:r>
              <a:rPr lang="en-US" altLang="en-US" smtClean="0"/>
              <a:t>Return computers to IRS depot</a:t>
            </a:r>
          </a:p>
          <a:p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/>
          </a:p>
        </p:txBody>
      </p:sp>
      <p:sp>
        <p:nvSpPr>
          <p:cNvPr id="4301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7D18550-37C0-4161-BA28-713965FEDF2A}" type="slidenum">
              <a:rPr lang="en-US" altLang="en-US" smtClean="0"/>
              <a:pPr/>
              <a:t>24</a:t>
            </a:fld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ERO/Transmitter Training</a:t>
            </a:r>
            <a:endParaRPr lang="en-US" dirty="0"/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1104900" y="2224341"/>
            <a:ext cx="304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/>
              <a:t>Questions?</a:t>
            </a:r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2273687" y="4617242"/>
            <a:ext cx="30603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800"/>
              </a:spcBef>
              <a:buClr>
                <a:srgbClr val="B54A10"/>
              </a:buClr>
              <a:buSzPct val="94000"/>
              <a:buFont typeface="Calibri" panose="020F0502020204030204" pitchFamily="34" charset="0"/>
              <a:buChar char="●"/>
              <a:defRPr sz="3200" b="1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ts val="1200"/>
              </a:spcBef>
              <a:buClr>
                <a:srgbClr val="105766"/>
              </a:buClr>
              <a:buSzPct val="63000"/>
              <a:buFont typeface="Wingdings" panose="05000000000000000000" pitchFamily="2" charset="2"/>
              <a:buChar char=""/>
              <a:defRPr sz="3000" b="1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F1E25"/>
              </a:buClr>
              <a:buSzPct val="70000"/>
              <a:buFont typeface="Wingdings" panose="05000000000000000000" pitchFamily="2" charset="2"/>
              <a:buChar char=""/>
              <a:defRPr sz="2800" b="1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9639D"/>
              </a:buClr>
              <a:buSzPct val="90000"/>
              <a:buFont typeface="Calibri" panose="020F0502020204030204" pitchFamily="34" charset="0"/>
              <a:buChar char="●"/>
              <a:defRPr sz="2400" b="1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4B78"/>
              </a:buClr>
              <a:buFont typeface="Arial" panose="020B0604020202020204" pitchFamily="34" charset="0"/>
              <a:buChar char="•"/>
              <a:defRPr sz="2200" b="1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 dirty="0"/>
              <a:t>Comments…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888" y="1191672"/>
            <a:ext cx="2080022" cy="27733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9510" y="4286982"/>
            <a:ext cx="1828800" cy="119017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E2254EAB-FCAE-4988-9CC8-AA6F017C7971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Primary Duty</a:t>
            </a:r>
            <a:endParaRPr lang="en-US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 smtClean="0"/>
              <a:t>Electronically file Federal and State tax returns with the IRS and State tax agencies using TaxWise software after returns are Quality Reviewed and signed by the taxpayer(s)</a:t>
            </a: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Slide Number Placeholder 9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BA4CF207-CA11-47A0-9BDD-DBD442ADA7D4}" type="slidenum">
              <a:rPr lang="en-US" altLang="en-US" smtClean="0">
                <a:solidFill>
                  <a:srgbClr val="474B78"/>
                </a:solidFill>
              </a:rPr>
              <a:pPr/>
              <a:t>4</a:t>
            </a:fld>
            <a:endParaRPr lang="en-US" altLang="en-US" smtClean="0">
              <a:solidFill>
                <a:srgbClr val="474B78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Responsibilities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Establish a process to insure all returns are promptly submitted</a:t>
            </a:r>
          </a:p>
          <a:p>
            <a:pPr>
              <a:defRPr/>
            </a:pPr>
            <a:r>
              <a:rPr lang="en-US" dirty="0" smtClean="0"/>
              <a:t>Track status of all returns from creation to acceptance</a:t>
            </a:r>
          </a:p>
          <a:p>
            <a:pPr>
              <a:defRPr/>
            </a:pPr>
            <a:r>
              <a:rPr lang="en-US" dirty="0" smtClean="0"/>
              <a:t>Receive return acknowledgments</a:t>
            </a:r>
          </a:p>
          <a:p>
            <a:pPr>
              <a:defRPr/>
            </a:pPr>
            <a:r>
              <a:rPr lang="en-US" dirty="0" smtClean="0"/>
              <a:t>Ensure all rejects are promptly corrected and accepted or returns converted to paper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Slide Number Placeholder 1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44676F3F-C8CE-4722-A64F-8EC52EB318AE}" type="slidenum">
              <a:rPr lang="en-US" altLang="en-US" smtClean="0">
                <a:solidFill>
                  <a:srgbClr val="474B78"/>
                </a:solidFill>
              </a:rPr>
              <a:pPr/>
              <a:t>5</a:t>
            </a:fld>
            <a:endParaRPr lang="en-US" altLang="en-US" smtClean="0">
              <a:solidFill>
                <a:srgbClr val="474B78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Responsibilities (cont)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Reporting statistical accomplishments as required</a:t>
            </a:r>
          </a:p>
          <a:p>
            <a:r>
              <a:rPr lang="en-US" altLang="en-US" smtClean="0"/>
              <a:t>Answer questions and address anomalies that occur during return preparation and electronic filing</a:t>
            </a:r>
          </a:p>
          <a:p>
            <a:r>
              <a:rPr lang="en-US" altLang="en-US" smtClean="0"/>
              <a:t>Do not retain any taxpayer data unless specifically authorized, i.e., associated with Form 8453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1DBB1A4-775A-4262-8B3D-C9850F590E55}" type="slidenum">
              <a:rPr lang="en-US" altLang="en-US" smtClean="0">
                <a:solidFill>
                  <a:srgbClr val="474B78"/>
                </a:solidFill>
              </a:rPr>
              <a:pPr/>
              <a:t>6</a:t>
            </a:fld>
            <a:endParaRPr lang="en-US" altLang="en-US" smtClean="0">
              <a:solidFill>
                <a:srgbClr val="474B78"/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GB" altLang="en-US" smtClean="0"/>
              <a:t> Qualifications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n-US" dirty="0" smtClean="0"/>
              <a:t>Certified as a AARP Foundation Tax-Aide Volunteer Counselor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n-US" dirty="0" smtClean="0"/>
              <a:t>Proficient with TaxWise Online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n-US" dirty="0" smtClean="0"/>
              <a:t>Have basic knowledge of personal computers, software, and electronic communication systems</a:t>
            </a:r>
          </a:p>
          <a:p>
            <a:pPr eaLnBrk="1" fontAlgn="auto" hangingPunct="1">
              <a:lnSpc>
                <a:spcPct val="110000"/>
              </a:lnSpc>
              <a:spcAft>
                <a:spcPts val="0"/>
              </a:spcAft>
              <a:buClr>
                <a:schemeClr val="accent3">
                  <a:lumMod val="75000"/>
                </a:schemeClr>
              </a:buClr>
              <a:defRPr/>
            </a:pPr>
            <a:r>
              <a:rPr lang="en-US" dirty="0" smtClean="0"/>
              <a:t>Maintains close working relations with counselors, LC, TC and others on e-filing of returns. In many cases the LC is the </a:t>
            </a:r>
            <a:r>
              <a:rPr lang="en-US" dirty="0" err="1" smtClean="0"/>
              <a:t>ERO</a:t>
            </a:r>
            <a:r>
              <a:rPr lang="en-US" dirty="0" smtClean="0"/>
              <a:t>/Transmitter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AC6288C-023E-48A4-8512-CE8778A54821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Track Returns from Submittal to Acceptance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Use Activity Reporting, Quality Review Tracking Log -OR-</a:t>
            </a:r>
          </a:p>
          <a:p>
            <a:r>
              <a:rPr lang="en-US" altLang="en-US" smtClean="0"/>
              <a:t>Use Return Stage -OR-</a:t>
            </a:r>
          </a:p>
          <a:p>
            <a:r>
              <a:rPr lang="en-US" altLang="en-US" smtClean="0"/>
              <a:t>Use Paperless Tracking</a:t>
            </a:r>
            <a:endParaRPr lang="en-US" altLang="en-US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D7F47285-0BBA-4D04-AF1D-E59D0770D310}" type="slidenum">
              <a:rPr lang="en-US" altLang="en-US" smtClean="0">
                <a:solidFill>
                  <a:srgbClr val="474B78"/>
                </a:solidFill>
              </a:rPr>
              <a:pPr/>
              <a:t>8</a:t>
            </a:fld>
            <a:endParaRPr lang="en-US" altLang="en-US" smtClean="0">
              <a:solidFill>
                <a:srgbClr val="474B78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>Use Activity Reporting, Quality Review ERO Tracking Log</a:t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600" smtClean="0"/>
              <a:t/>
            </a:r>
            <a:br>
              <a:rPr lang="en-US" altLang="en-US" sz="3600" smtClean="0"/>
            </a:br>
            <a:endParaRPr lang="en-US" altLang="en-US" sz="36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Use Tracking Log to track status of federal and state returns, questions asked, paper returns or pending completion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Tracking Log is available on the [OneSupport Help Center] [Portal Support][Activity Reporting][Site Activity Log Form]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smtClean="0"/>
              <a:t>Site can modify form if needed to meet local needs</a:t>
            </a:r>
          </a:p>
          <a:p>
            <a:pPr eaLnBrk="1" hangingPunct="1">
              <a:lnSpc>
                <a:spcPct val="90000"/>
              </a:lnSpc>
            </a:pPr>
            <a:endParaRPr lang="en-US" altLang="en-US" sz="30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C725D7F4-FBA7-42D8-A964-BD4F72157DCA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ERO Tracking Log</a:t>
            </a:r>
            <a:endParaRPr lang="en-US" dirty="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smtClean="0"/>
              <a:t>Also, site may use ERO Tracking Log to indicate status of return if not ready for e-file, for example:</a:t>
            </a:r>
          </a:p>
          <a:p>
            <a:pPr lvl="1"/>
            <a:r>
              <a:rPr lang="en-US" altLang="en-US" smtClean="0"/>
              <a:t>8879 HOLD – Waiting for second signature on Form 8879</a:t>
            </a:r>
          </a:p>
          <a:p>
            <a:pPr lvl="1"/>
            <a:r>
              <a:rPr lang="en-US" altLang="en-US" smtClean="0"/>
              <a:t>Taxpayer HOLD – Taxpayer needs to return with additional information to complete the return, etc.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NTTC Training – TY2015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ARP Tax-Aid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4 AARP Tax-Aide.potx" id="{78FA83A0-9AE6-472B-B349-BCA1553C52A3}" vid="{78808B5E-4887-4CCA-8145-F09568C64A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~ AARP Tax-Aide</Template>
  <TotalTime>0</TotalTime>
  <Words>965</Words>
  <Application>Microsoft Office PowerPoint</Application>
  <PresentationFormat>On-screen Show (4:3)</PresentationFormat>
  <Paragraphs>158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Arial</vt:lpstr>
      <vt:lpstr>Cambria</vt:lpstr>
      <vt:lpstr>Wingdings</vt:lpstr>
      <vt:lpstr>AARP Tax-Aide 2014</vt:lpstr>
      <vt:lpstr>ERO/Transmitter Training</vt:lpstr>
      <vt:lpstr>Outline</vt:lpstr>
      <vt:lpstr>Primary Duty</vt:lpstr>
      <vt:lpstr>Responsibilities</vt:lpstr>
      <vt:lpstr>Responsibilities (cont)</vt:lpstr>
      <vt:lpstr> Qualifications</vt:lpstr>
      <vt:lpstr>Track Returns from Submittal to Acceptance</vt:lpstr>
      <vt:lpstr>   Use Activity Reporting, Quality Review ERO Tracking Log   </vt:lpstr>
      <vt:lpstr>ERO Tracking Log</vt:lpstr>
      <vt:lpstr>ERO Tracking Log</vt:lpstr>
      <vt:lpstr>Return Stage</vt:lpstr>
      <vt:lpstr>TWO Site Paperless ERO Tracking</vt:lpstr>
      <vt:lpstr>Return Diary Information</vt:lpstr>
      <vt:lpstr>Diary Initiated In the Return</vt:lpstr>
      <vt:lpstr>TWO Diary Information</vt:lpstr>
      <vt:lpstr>E-file Process</vt:lpstr>
      <vt:lpstr>Ensure All Intended E-file Returns Are Transmitted</vt:lpstr>
      <vt:lpstr>Now Wait</vt:lpstr>
      <vt:lpstr>State Returns</vt:lpstr>
      <vt:lpstr>A Return Was Rejected!</vt:lpstr>
      <vt:lpstr>Rejected Return (cont)</vt:lpstr>
      <vt:lpstr>End of Season Actions</vt:lpstr>
      <vt:lpstr>End of Season Actions</vt:lpstr>
      <vt:lpstr>ERO/Transmitter Training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2014-12-28T17:46:03Z</dcterms:created>
  <dcterms:modified xsi:type="dcterms:W3CDTF">2015-11-02T14:27:52Z</dcterms:modified>
</cp:coreProperties>
</file>